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33" r:id="rId3"/>
    <p:sldId id="363" r:id="rId4"/>
    <p:sldId id="364" r:id="rId5"/>
    <p:sldId id="365" r:id="rId6"/>
    <p:sldId id="366" r:id="rId7"/>
    <p:sldId id="334" r:id="rId8"/>
    <p:sldId id="387" r:id="rId9"/>
    <p:sldId id="380" r:id="rId10"/>
    <p:sldId id="381" r:id="rId11"/>
    <p:sldId id="382" r:id="rId12"/>
    <p:sldId id="383" r:id="rId13"/>
    <p:sldId id="386" r:id="rId14"/>
    <p:sldId id="384" r:id="rId15"/>
    <p:sldId id="385" r:id="rId16"/>
    <p:sldId id="376" r:id="rId17"/>
    <p:sldId id="377" r:id="rId18"/>
    <p:sldId id="378" r:id="rId19"/>
    <p:sldId id="282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13/05/2025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8</a:t>
            </a:r>
          </a:p>
          <a:p>
            <a:r>
              <a:rPr lang="en-US" sz="4000">
                <a:solidFill>
                  <a:schemeClr val="bg1"/>
                </a:solidFill>
              </a:rPr>
              <a:t>Prosedur (1)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3FD6B-CA37-DE2E-B90D-58B395D45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87E5-9863-0DCA-160B-6DCB53A0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Struktur Pembuatan Prosedur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2C2F0C-7192-47D4-4A78-8B7111A04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10" y="2822982"/>
            <a:ext cx="8465979" cy="22001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FC3913-EF96-4898-12AE-5F18424AA849}"/>
              </a:ext>
            </a:extLst>
          </p:cNvPr>
          <p:cNvSpPr/>
          <p:nvPr/>
        </p:nvSpPr>
        <p:spPr>
          <a:xfrm>
            <a:off x="2126511" y="3171160"/>
            <a:ext cx="967563" cy="51567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FD34E-A6A7-48D5-D587-3A6B32E31D0E}"/>
              </a:ext>
            </a:extLst>
          </p:cNvPr>
          <p:cNvSpPr txBox="1"/>
          <p:nvPr/>
        </p:nvSpPr>
        <p:spPr>
          <a:xfrm>
            <a:off x="2126511" y="2122637"/>
            <a:ext cx="564588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D" dirty="0"/>
              <a:t>menunjukkan bahwa prosedur </a:t>
            </a:r>
            <a:r>
              <a:rPr lang="en-ID" b="1" dirty="0"/>
              <a:t>tidak mengembalikan nilai</a:t>
            </a:r>
            <a:endParaRPr lang="en-ID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60AED4-7F6E-4F9D-7C58-9FE13406476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610293" y="2491969"/>
            <a:ext cx="0" cy="6791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4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9EA8-A62F-BCB8-B14B-9D515A12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2C6A-6C96-C201-A507-00648830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Struktur Pembuatan Prosedur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0D0F02-B62A-B031-8EF7-00C54F071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10" y="2822982"/>
            <a:ext cx="8465979" cy="22001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028E52B-049A-7F24-944F-2B1C84371F50}"/>
              </a:ext>
            </a:extLst>
          </p:cNvPr>
          <p:cNvSpPr/>
          <p:nvPr/>
        </p:nvSpPr>
        <p:spPr>
          <a:xfrm>
            <a:off x="3040911" y="3125972"/>
            <a:ext cx="2551815" cy="627321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77BA6-4214-084D-FFB6-C169FD660170}"/>
              </a:ext>
            </a:extLst>
          </p:cNvPr>
          <p:cNvSpPr txBox="1"/>
          <p:nvPr/>
        </p:nvSpPr>
        <p:spPr>
          <a:xfrm>
            <a:off x="4008474" y="2094895"/>
            <a:ext cx="489097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D" dirty="0"/>
              <a:t>nama prosedur (gunakan huruf kecil + underscore)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A1513C-E1F0-4C99-994B-095F73071CB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4316819" y="2464227"/>
            <a:ext cx="0" cy="661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374ED8-F6EE-14BD-FE45-46B9141D0384}"/>
              </a:ext>
            </a:extLst>
          </p:cNvPr>
          <p:cNvSpPr txBox="1">
            <a:spLocks/>
          </p:cNvSpPr>
          <p:nvPr/>
        </p:nvSpPr>
        <p:spPr>
          <a:xfrm>
            <a:off x="1676400" y="5326169"/>
            <a:ext cx="10515600" cy="8507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Setiap prosedur memiliki nama unik (sebaiknya diawali dengan kata kerja, mis : tukar, hitung_luas, cari_maks, dll)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9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75F5A-A48F-695F-A1D9-5106A799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9E61-FFA4-21D6-3B65-79057290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Struktur Pembuatan Prosedur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FA0602-783F-F3DC-E464-64CF550F3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10" y="2822982"/>
            <a:ext cx="8465979" cy="22001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E19D6FB-89A1-D536-E5DF-3F5DCB9E070F}"/>
              </a:ext>
            </a:extLst>
          </p:cNvPr>
          <p:cNvSpPr/>
          <p:nvPr/>
        </p:nvSpPr>
        <p:spPr>
          <a:xfrm>
            <a:off x="5613991" y="3136605"/>
            <a:ext cx="3710762" cy="627321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9231E-5DEF-F59A-52AE-3FDE4EE2B39B}"/>
              </a:ext>
            </a:extLst>
          </p:cNvPr>
          <p:cNvSpPr txBox="1"/>
          <p:nvPr/>
        </p:nvSpPr>
        <p:spPr>
          <a:xfrm>
            <a:off x="6096001" y="2105528"/>
            <a:ext cx="54615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D" dirty="0"/>
              <a:t>bisa kosong atau berisi input, input/output, atau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36AB2B-0160-46F3-EAFE-5B2BBDA1E78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469372" y="2474860"/>
            <a:ext cx="0" cy="661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2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E34B3-A7C0-EE67-F743-3BC0737A3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9DB7-0F13-F785-24D9-A56030C4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Pemanggilan Prosedur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72042-EBCA-C20B-AC18-FA40E82A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63" y="2714687"/>
            <a:ext cx="10354937" cy="10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E278-B2CD-CFE2-B43D-C917B81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Contoh 1: Prosedur Tanpa Parameter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EF5EF-4BF1-1C44-8AEE-1835FD102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69" y="1727627"/>
            <a:ext cx="8319599" cy="461392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882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C9CC-B7C0-37E8-E213-2EB70C04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DA44-53AF-8BD3-DD0F-35C63E45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Contoh 2: </a:t>
            </a:r>
            <a:r>
              <a:rPr lang="en-ID" dirty="0"/>
              <a:t>Prosedur dengan Parameter Input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6E5C0C-F2AB-A543-E6D3-EAAFC2086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617" y="1825625"/>
            <a:ext cx="1036076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93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Nama </a:t>
            </a:r>
            <a:r>
              <a:rPr lang="en-US" dirty="0" err="1"/>
              <a:t>Lokal</a:t>
            </a:r>
            <a:r>
              <a:rPr lang="en-US" dirty="0"/>
              <a:t> dan Nama Global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b="1" dirty="0"/>
              <a:t>Nama</a:t>
            </a:r>
            <a:r>
              <a:rPr lang="en-US" sz="2800" dirty="0"/>
              <a:t> </a:t>
            </a:r>
            <a:r>
              <a:rPr lang="en-US" sz="2800" b="1" dirty="0" err="1"/>
              <a:t>Lokal</a:t>
            </a:r>
            <a:r>
              <a:rPr lang="en-US" sz="2800" dirty="0"/>
              <a:t> :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Nama-</a:t>
            </a:r>
            <a:r>
              <a:rPr lang="en-US" sz="2800" dirty="0" err="1"/>
              <a:t>nama</a:t>
            </a:r>
            <a:r>
              <a:rPr lang="en-US" sz="2800" dirty="0"/>
              <a:t> di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deklarasi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 err="1"/>
              <a:t>Bersifat</a:t>
            </a:r>
            <a:r>
              <a:rPr lang="en-US" sz="2800" dirty="0"/>
              <a:t> </a:t>
            </a:r>
            <a:r>
              <a:rPr lang="en-US" sz="2800" dirty="0" err="1"/>
              <a:t>lokal</a:t>
            </a:r>
            <a:r>
              <a:rPr lang="en-US" sz="2800" dirty="0"/>
              <a:t>,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di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yang </a:t>
            </a:r>
            <a:r>
              <a:rPr lang="en-US" sz="2800" dirty="0" err="1"/>
              <a:t>melingkupinya</a:t>
            </a:r>
            <a:r>
              <a:rPr lang="en-US" sz="2800" dirty="0"/>
              <a:t>.</a:t>
            </a:r>
            <a:endParaRPr lang="en-US" sz="2800" b="1" dirty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b="1" dirty="0"/>
              <a:t>Nama</a:t>
            </a:r>
            <a:r>
              <a:rPr lang="en-US" sz="2800" dirty="0"/>
              <a:t> </a:t>
            </a:r>
            <a:r>
              <a:rPr lang="en-US" sz="2800" b="1" dirty="0"/>
              <a:t>Global</a:t>
            </a:r>
            <a:r>
              <a:rPr lang="en-US" sz="2800" dirty="0"/>
              <a:t> :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Nama-</a:t>
            </a:r>
            <a:r>
              <a:rPr lang="en-US" sz="2800" dirty="0" err="1"/>
              <a:t>nama</a:t>
            </a:r>
            <a:r>
              <a:rPr lang="en-US" sz="2800" dirty="0"/>
              <a:t> yang </a:t>
            </a:r>
            <a:r>
              <a:rPr lang="en-US" sz="2800" dirty="0" err="1"/>
              <a:t>dideklarasikan</a:t>
            </a:r>
            <a:r>
              <a:rPr lang="en-US" sz="2800" dirty="0"/>
              <a:t> di program </a:t>
            </a:r>
            <a:r>
              <a:rPr lang="en-US" sz="2800" dirty="0" err="1"/>
              <a:t>utama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 err="1"/>
              <a:t>Bersifat</a:t>
            </a:r>
            <a:r>
              <a:rPr lang="en-US" sz="2800" dirty="0"/>
              <a:t> global,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di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manapun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program, </a:t>
            </a:r>
            <a:r>
              <a:rPr lang="en-US" sz="2800" dirty="0" err="1"/>
              <a:t>baik</a:t>
            </a:r>
            <a:r>
              <a:rPr lang="en-US" sz="2800" dirty="0"/>
              <a:t> di program </a:t>
            </a:r>
            <a:r>
              <a:rPr lang="en-US" sz="2800" dirty="0" err="1"/>
              <a:t>utama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di </a:t>
            </a:r>
            <a:r>
              <a:rPr lang="en-US" sz="2800" dirty="0" err="1"/>
              <a:t>prosedur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30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Nama </a:t>
            </a:r>
            <a:r>
              <a:rPr lang="en-US" sz="4400" dirty="0" err="1"/>
              <a:t>Lokal</a:t>
            </a:r>
            <a:r>
              <a:rPr lang="en-US" sz="4400" dirty="0"/>
              <a:t> dan Nama Global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 err="1"/>
              <a:t>Menggunakan</a:t>
            </a:r>
            <a:r>
              <a:rPr lang="en-US" sz="3200" dirty="0"/>
              <a:t> Nama </a:t>
            </a:r>
            <a:r>
              <a:rPr lang="en-US" sz="3200" dirty="0" err="1"/>
              <a:t>Lokal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Nama Global ?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3200" dirty="0"/>
              <a:t>Jika </a:t>
            </a:r>
            <a:r>
              <a:rPr lang="en-US" sz="3200" dirty="0" err="1"/>
              <a:t>nama</a:t>
            </a:r>
            <a:r>
              <a:rPr lang="en-US" sz="3200" dirty="0"/>
              <a:t> (</a:t>
            </a:r>
            <a:r>
              <a:rPr lang="en-US" sz="3200" dirty="0" err="1"/>
              <a:t>peubah</a:t>
            </a:r>
            <a:r>
              <a:rPr lang="en-US" sz="3200" dirty="0"/>
              <a:t>, </a:t>
            </a:r>
            <a:r>
              <a:rPr lang="en-US" sz="3200" dirty="0" err="1"/>
              <a:t>tipe</a:t>
            </a:r>
            <a:r>
              <a:rPr lang="en-US" sz="3200" dirty="0"/>
              <a:t>,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tetapan</a:t>
            </a:r>
            <a:r>
              <a:rPr lang="en-US" sz="3200" dirty="0"/>
              <a:t>) </a:t>
            </a:r>
            <a:r>
              <a:rPr lang="en-US" sz="3200" dirty="0" err="1"/>
              <a:t>digunakan</a:t>
            </a:r>
            <a:r>
              <a:rPr lang="en-US" sz="3200" dirty="0"/>
              <a:t> di </a:t>
            </a:r>
            <a:r>
              <a:rPr lang="en-US" sz="3200" dirty="0" err="1"/>
              <a:t>seluruh</a:t>
            </a:r>
            <a:r>
              <a:rPr lang="en-US" sz="3200" dirty="0"/>
              <a:t> </a:t>
            </a:r>
            <a:r>
              <a:rPr lang="en-US" sz="3200" dirty="0" err="1"/>
              <a:t>bagian</a:t>
            </a:r>
            <a:r>
              <a:rPr lang="en-US" sz="3200" dirty="0"/>
              <a:t> program,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dideklarasikan</a:t>
            </a:r>
            <a:r>
              <a:rPr lang="en-US" sz="3200" dirty="0"/>
              <a:t> global.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3200" dirty="0"/>
              <a:t>Jika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hanya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di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prosedur</a:t>
            </a:r>
            <a:r>
              <a:rPr lang="en-US" sz="3200" dirty="0"/>
              <a:t>,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u="sng" dirty="0" err="1"/>
              <a:t>sebaiknya</a:t>
            </a:r>
            <a:r>
              <a:rPr lang="en-US" sz="3200" dirty="0"/>
              <a:t> </a:t>
            </a:r>
            <a:r>
              <a:rPr lang="en-US" sz="3200" dirty="0" err="1"/>
              <a:t>dideklarasikan</a:t>
            </a:r>
            <a:r>
              <a:rPr lang="en-US" sz="3200" dirty="0"/>
              <a:t> </a:t>
            </a:r>
            <a:r>
              <a:rPr lang="en-US" sz="3200" dirty="0" err="1"/>
              <a:t>lokal</a:t>
            </a:r>
            <a:r>
              <a:rPr lang="en-US" sz="3200" dirty="0"/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3200" dirty="0" err="1"/>
              <a:t>Usahakan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global </a:t>
            </a:r>
            <a:r>
              <a:rPr lang="en-US" sz="3200" dirty="0" err="1"/>
              <a:t>sedikit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!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>
                <a:sym typeface="Wingdings" panose="05000000000000000000" pitchFamily="2" charset="2"/>
              </a:rPr>
              <a:t>	</a:t>
            </a:r>
            <a:r>
              <a:rPr lang="en-US" sz="3200" dirty="0"/>
              <a:t> </a:t>
            </a:r>
            <a:r>
              <a:rPr lang="en-US" sz="3200" dirty="0" err="1"/>
              <a:t>menyulitkan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pencarian</a:t>
            </a:r>
            <a:r>
              <a:rPr lang="en-US" sz="3200" dirty="0"/>
              <a:t> </a:t>
            </a:r>
            <a:r>
              <a:rPr lang="en-US" sz="3200" dirty="0" err="1"/>
              <a:t>kesalahan</a:t>
            </a:r>
            <a:r>
              <a:rPr lang="en-US" sz="3200" dirty="0"/>
              <a:t> (</a:t>
            </a:r>
            <a:r>
              <a:rPr lang="en-US" sz="3200" i="1" dirty="0"/>
              <a:t>debugging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226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9E35B-4AF5-412F-8915-FAB22FF80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2310" cy="4351338"/>
          </a:xfrm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#include &lt;</a:t>
            </a:r>
            <a:r>
              <a:rPr lang="en-US" sz="2800" dirty="0" err="1"/>
              <a:t>stdio.h</a:t>
            </a:r>
            <a:r>
              <a:rPr lang="en-US" sz="2800" dirty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int N;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float rata2;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void hitung_</a:t>
            </a:r>
            <a:r>
              <a:rPr lang="en-US" dirty="0"/>
              <a:t>r</a:t>
            </a:r>
            <a:r>
              <a:rPr lang="en-US" sz="2800" dirty="0"/>
              <a:t>ata2();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(“Banyak data: %d”); </a:t>
            </a:r>
            <a:r>
              <a:rPr lang="en-US" sz="2800" dirty="0" err="1"/>
              <a:t>scanf</a:t>
            </a:r>
            <a:r>
              <a:rPr lang="en-US" sz="2800" dirty="0"/>
              <a:t>(“%d”, &amp;N);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	hitung_</a:t>
            </a:r>
            <a:r>
              <a:rPr lang="en-US" dirty="0"/>
              <a:t>r</a:t>
            </a:r>
            <a:r>
              <a:rPr lang="en-US" sz="2800" dirty="0"/>
              <a:t>ata2();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(“Rata-rata : %f\n”, rata2);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dirty="0"/>
              <a:t>}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243C28AE-6503-402A-9198-066B743ED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45" y="2420034"/>
            <a:ext cx="1447671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11AEE0AD-8ED7-4025-8504-4E357C8E694B}"/>
              </a:ext>
            </a:extLst>
          </p:cNvPr>
          <p:cNvCxnSpPr>
            <a:cxnSpLocks noChangeShapeType="1"/>
            <a:stCxn id="7" idx="6"/>
          </p:cNvCxnSpPr>
          <p:nvPr/>
        </p:nvCxnSpPr>
        <p:spPr bwMode="auto">
          <a:xfrm flipV="1">
            <a:off x="2083216" y="2724834"/>
            <a:ext cx="457159" cy="762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907CC636-EDCD-4015-91D0-863F9855C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375" y="2420034"/>
            <a:ext cx="1675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800" b="0">
                <a:solidFill>
                  <a:srgbClr val="3333FF"/>
                </a:solidFill>
                <a:latin typeface="Tahoma" panose="020B0604030504040204" pitchFamily="34" charset="0"/>
              </a:rPr>
              <a:t>Variabel global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BC50D81-2C92-4F67-89A4-2460C71E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31" y="3258234"/>
            <a:ext cx="1752444" cy="5334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047B4B60-D940-4BE7-B503-378C67F8B91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40375" y="3334434"/>
            <a:ext cx="457159" cy="1524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461C0D-F355-4CF2-BEBE-7BB0BABEB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341" y="3105834"/>
            <a:ext cx="208211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800" b="0" dirty="0">
                <a:solidFill>
                  <a:srgbClr val="3333FF"/>
                </a:solidFill>
                <a:latin typeface="Tahoma" panose="020B0604030504040204" pitchFamily="34" charset="0"/>
              </a:rPr>
              <a:t>Deklarasi prosedur</a:t>
            </a:r>
          </a:p>
          <a:p>
            <a:r>
              <a:rPr lang="en-US" sz="1800" b="0" dirty="0">
                <a:solidFill>
                  <a:srgbClr val="3333FF"/>
                </a:solidFill>
                <a:latin typeface="Tahoma" panose="020B0604030504040204" pitchFamily="34" charset="0"/>
              </a:rPr>
              <a:t>(prototype)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3CAA-3B13-4901-AE55-FAE2CCDBA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148" y="4851632"/>
            <a:ext cx="1752444" cy="5334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178BEC-3AE1-4E0F-9260-1938CF5489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6988" y="5116744"/>
            <a:ext cx="457159" cy="15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BF8D72-2FAE-4F2B-9477-3D17D2103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416" y="4932078"/>
            <a:ext cx="2456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800" b="0" dirty="0" err="1">
                <a:solidFill>
                  <a:srgbClr val="3333FF"/>
                </a:solidFill>
                <a:latin typeface="Tahoma" panose="020B0604030504040204" pitchFamily="34" charset="0"/>
              </a:rPr>
              <a:t>Pemanggilan</a:t>
            </a:r>
            <a:r>
              <a:rPr lang="en-US" sz="1800" b="0" dirty="0">
                <a:solidFill>
                  <a:srgbClr val="3333FF"/>
                </a:solidFill>
                <a:latin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rgbClr val="3333FF"/>
                </a:solidFill>
                <a:latin typeface="Tahoma" panose="020B0604030504040204" pitchFamily="34" charset="0"/>
              </a:rPr>
              <a:t>prosedur</a:t>
            </a:r>
            <a:endParaRPr lang="en-US" sz="1800" b="0" dirty="0">
              <a:solidFill>
                <a:srgbClr val="3333FF"/>
              </a:solidFill>
              <a:latin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C1AD4-BABE-FC00-7E14-34B69EA1B708}"/>
              </a:ext>
            </a:extLst>
          </p:cNvPr>
          <p:cNvSpPr txBox="1">
            <a:spLocks/>
          </p:cNvSpPr>
          <p:nvPr/>
        </p:nvSpPr>
        <p:spPr>
          <a:xfrm>
            <a:off x="5630510" y="1825625"/>
            <a:ext cx="6827489" cy="41449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void hitung_rata2()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int </a:t>
            </a:r>
            <a:r>
              <a:rPr lang="en-US" sz="2400" dirty="0" err="1"/>
              <a:t>i</a:t>
            </a:r>
            <a:r>
              <a:rPr lang="en-US" sz="2400" dirty="0"/>
              <a:t>, </a:t>
            </a:r>
            <a:r>
              <a:rPr lang="en-US" sz="2400" dirty="0" err="1"/>
              <a:t>bil</a:t>
            </a:r>
            <a:r>
              <a:rPr lang="en-US" sz="2400" dirty="0"/>
              <a:t>, jumlah;</a:t>
            </a:r>
          </a:p>
          <a:p>
            <a:pPr>
              <a:buFont typeface="Wingdings" panose="05000000000000000000" pitchFamily="2" charset="2"/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jumlah=0;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for(</a:t>
            </a:r>
            <a:r>
              <a:rPr lang="en-US" sz="2400" dirty="0" err="1"/>
              <a:t>i</a:t>
            </a:r>
            <a:r>
              <a:rPr lang="en-US" sz="2400" dirty="0"/>
              <a:t>=0;i&lt;=</a:t>
            </a:r>
            <a:r>
              <a:rPr lang="en-US" sz="2400" dirty="0" err="1"/>
              <a:t>N;i</a:t>
            </a:r>
            <a:r>
              <a:rPr lang="en-US" sz="2400" dirty="0"/>
              <a:t>++)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(“Masukkan angka ke-%d: “, </a:t>
            </a:r>
            <a:r>
              <a:rPr lang="en-US" sz="2400" dirty="0" err="1"/>
              <a:t>i</a:t>
            </a:r>
            <a:r>
              <a:rPr lang="en-US" sz="2400" dirty="0"/>
              <a:t>); </a:t>
            </a:r>
            <a:r>
              <a:rPr lang="en-US" sz="2400" dirty="0" err="1"/>
              <a:t>scanf</a:t>
            </a:r>
            <a:r>
              <a:rPr lang="en-US" sz="2400" dirty="0"/>
              <a:t>(“%d”, &amp;</a:t>
            </a:r>
            <a:r>
              <a:rPr lang="en-US" sz="2400" dirty="0" err="1"/>
              <a:t>bil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	jumlah=</a:t>
            </a:r>
            <a:r>
              <a:rPr lang="en-US" sz="2400" dirty="0" err="1"/>
              <a:t>jumlah+bil</a:t>
            </a:r>
            <a:r>
              <a:rPr lang="en-US" sz="2400" dirty="0"/>
              <a:t>;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	rata2=(float)jumlah/N;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/>
              <a:t>}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E756BC9-E459-9EC7-ACDA-20BAD7ECA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779" y="2433542"/>
            <a:ext cx="1752637" cy="53347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16" name="Straight Arrow Connector 5">
            <a:extLst>
              <a:ext uri="{FF2B5EF4-FFF2-40B4-BE49-F238E27FC236}">
                <a16:creationId xmlns:a16="http://schemas.microsoft.com/office/drawing/2014/main" id="{05D93DCF-A5F0-EEB2-6854-FD8164A09E5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632416" y="2547859"/>
            <a:ext cx="457210" cy="15242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6">
            <a:extLst>
              <a:ext uri="{FF2B5EF4-FFF2-40B4-BE49-F238E27FC236}">
                <a16:creationId xmlns:a16="http://schemas.microsoft.com/office/drawing/2014/main" id="{03730D19-C587-8AA7-285B-E73FA884C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424" y="2319226"/>
            <a:ext cx="10673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800" b="0" dirty="0" err="1">
                <a:solidFill>
                  <a:srgbClr val="3333FF"/>
                </a:solidFill>
                <a:latin typeface="Tahoma" panose="020B0604030504040204" pitchFamily="34" charset="0"/>
              </a:rPr>
              <a:t>Variabel</a:t>
            </a:r>
            <a:r>
              <a:rPr lang="en-US" sz="1800" b="0" dirty="0">
                <a:solidFill>
                  <a:srgbClr val="3333FF"/>
                </a:solidFill>
                <a:latin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rgbClr val="3333FF"/>
                </a:solidFill>
                <a:latin typeface="Tahoma" panose="020B0604030504040204" pitchFamily="34" charset="0"/>
              </a:rPr>
              <a:t>lokal</a:t>
            </a:r>
            <a:endParaRPr lang="en-US" sz="1800" b="0" dirty="0">
              <a:solidFill>
                <a:srgbClr val="3333FF"/>
              </a:solidFill>
              <a:latin typeface="Tahoma" panose="020B0604030504040204" pitchFamily="34" charset="0"/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374E50C2-68D3-11A9-5187-C2EA0EF37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267" y="5015500"/>
            <a:ext cx="423857" cy="53347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7444081E-104E-326A-829B-A396242BF13B}"/>
              </a:ext>
            </a:extLst>
          </p:cNvPr>
          <p:cNvCxnSpPr>
            <a:cxnSpLocks noChangeShapeType="1"/>
            <a:stCxn id="18" idx="5"/>
          </p:cNvCxnSpPr>
          <p:nvPr/>
        </p:nvCxnSpPr>
        <p:spPr bwMode="auto">
          <a:xfrm>
            <a:off x="6288052" y="5470852"/>
            <a:ext cx="887155" cy="3540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9">
            <a:extLst>
              <a:ext uri="{FF2B5EF4-FFF2-40B4-BE49-F238E27FC236}">
                <a16:creationId xmlns:a16="http://schemas.microsoft.com/office/drawing/2014/main" id="{2E132206-09EB-9AAB-D4BD-C96FA2A9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190" y="5748728"/>
            <a:ext cx="11832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800" b="0" dirty="0" err="1">
                <a:solidFill>
                  <a:srgbClr val="3333FF"/>
                </a:solidFill>
                <a:latin typeface="Tahoma" panose="020B0604030504040204" pitchFamily="34" charset="0"/>
              </a:rPr>
              <a:t>Variabel</a:t>
            </a:r>
            <a:r>
              <a:rPr lang="en-US" sz="1800" b="0" dirty="0">
                <a:solidFill>
                  <a:srgbClr val="3333FF"/>
                </a:solidFill>
                <a:latin typeface="Tahoma" panose="020B0604030504040204" pitchFamily="34" charset="0"/>
              </a:rPr>
              <a:t> Global</a:t>
            </a: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CD2FEB53-B6D4-655E-C8AF-EC1DDD157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446" y="5088106"/>
            <a:ext cx="158947" cy="53347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0AE8F4C1-6392-E954-AD62-8A08F80C0CBC}"/>
              </a:ext>
            </a:extLst>
          </p:cNvPr>
          <p:cNvCxnSpPr>
            <a:cxnSpLocks noChangeShapeType="1"/>
            <a:stCxn id="21" idx="3"/>
          </p:cNvCxnSpPr>
          <p:nvPr/>
        </p:nvCxnSpPr>
        <p:spPr bwMode="auto">
          <a:xfrm flipH="1">
            <a:off x="7482286" y="5543458"/>
            <a:ext cx="592437" cy="193601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17">
            <a:extLst>
              <a:ext uri="{FF2B5EF4-FFF2-40B4-BE49-F238E27FC236}">
                <a16:creationId xmlns:a16="http://schemas.microsoft.com/office/drawing/2014/main" id="{8E2093F5-9814-97D8-AEC4-F2EBE978A89F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 flipH="1">
            <a:off x="7004806" y="3843450"/>
            <a:ext cx="170401" cy="190527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20">
            <a:extLst>
              <a:ext uri="{FF2B5EF4-FFF2-40B4-BE49-F238E27FC236}">
                <a16:creationId xmlns:a16="http://schemas.microsoft.com/office/drawing/2014/main" id="{0993DDC0-ACDA-0863-1FFD-FA9FF2416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803" y="3309971"/>
            <a:ext cx="158947" cy="53347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1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C88D-844E-49B4-9486-7CBBB170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Question and Answer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C69CC6A-E608-4C97-B5F9-9FF7DFB6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6" y="2252569"/>
            <a:ext cx="2614968" cy="2352861"/>
          </a:xfrm>
        </p:spPr>
      </p:pic>
    </p:spTree>
    <p:extLst>
      <p:ext uri="{BB962C8B-B14F-4D97-AF65-F5344CB8AC3E}">
        <p14:creationId xmlns:p14="http://schemas.microsoft.com/office/powerpoint/2010/main" val="332674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Pemrograman Modular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b="1" dirty="0"/>
              <a:t>Teknik </a:t>
            </a:r>
            <a:r>
              <a:rPr lang="en-US" sz="2400" b="1" dirty="0" err="1"/>
              <a:t>pemrograman</a:t>
            </a:r>
            <a:r>
              <a:rPr lang="en-US" sz="2400" b="1" dirty="0"/>
              <a:t> modular</a:t>
            </a:r>
            <a:r>
              <a:rPr lang="en-US" sz="2400" dirty="0"/>
              <a:t> 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Program </a:t>
            </a:r>
            <a:r>
              <a:rPr lang="en-US" sz="2400" dirty="0" err="1"/>
              <a:t>dipecah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b="1" dirty="0"/>
              <a:t>subprogram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/>
              <a:t>Subprogram (</a:t>
            </a:r>
            <a:r>
              <a:rPr lang="en-US" sz="2400" b="1" dirty="0" err="1"/>
              <a:t>modul</a:t>
            </a:r>
            <a:r>
              <a:rPr lang="en-US" sz="2400" dirty="0"/>
              <a:t>, </a:t>
            </a:r>
            <a:r>
              <a:rPr lang="en-US" sz="2400" b="1" i="1" dirty="0"/>
              <a:t>routine</a:t>
            </a:r>
            <a:r>
              <a:rPr lang="en-US" sz="2400" dirty="0"/>
              <a:t>) </a:t>
            </a:r>
            <a:r>
              <a:rPr lang="en-US" sz="2400" dirty="0" err="1"/>
              <a:t>kadang</a:t>
            </a:r>
            <a:r>
              <a:rPr lang="en-US" sz="2400" dirty="0"/>
              <a:t> </a:t>
            </a:r>
            <a:r>
              <a:rPr lang="en-US" sz="2400" dirty="0" err="1"/>
              <a:t>independen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program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konteks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</a:t>
            </a:r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, </a:t>
            </a:r>
            <a:r>
              <a:rPr lang="en-US" sz="2400" dirty="0" err="1"/>
              <a:t>bahkan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orang lain.</a:t>
            </a:r>
            <a:endParaRPr lang="id-ID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 err="1"/>
              <a:t>Modularisasi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keuntungan</a:t>
            </a:r>
            <a:r>
              <a:rPr lang="en-US" sz="2400" dirty="0"/>
              <a:t> :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akti</a:t>
            </a:r>
            <a:r>
              <a:rPr lang="id-ID" sz="2400" dirty="0"/>
              <a:t>vi</a:t>
            </a:r>
            <a:r>
              <a:rPr lang="en-US" sz="2400" dirty="0" err="1"/>
              <a:t>tas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kali, </a:t>
            </a:r>
            <a:r>
              <a:rPr lang="en-US" sz="2400" dirty="0" err="1"/>
              <a:t>modularisasi</a:t>
            </a:r>
            <a:r>
              <a:rPr lang="en-US" sz="2400" dirty="0"/>
              <a:t> </a:t>
            </a:r>
            <a:r>
              <a:rPr lang="en-US" sz="2400" dirty="0" err="1"/>
              <a:t>menghindari</a:t>
            </a:r>
            <a:r>
              <a:rPr lang="en-US" sz="2400" dirty="0"/>
              <a:t> </a:t>
            </a:r>
            <a:r>
              <a:rPr lang="en-US" sz="2400" dirty="0" err="1"/>
              <a:t>penulisan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program yang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berulang</a:t>
            </a:r>
            <a:r>
              <a:rPr lang="en-US" sz="2400" dirty="0"/>
              <a:t> kali.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/>
              <a:t>Kemudahan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menulis</a:t>
            </a:r>
            <a:r>
              <a:rPr lang="en-US" sz="2400" dirty="0"/>
              <a:t> dan </a:t>
            </a:r>
            <a:r>
              <a:rPr lang="en-US" sz="2400" dirty="0" err="1"/>
              <a:t>menemukan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r>
              <a:rPr lang="en-US" sz="2400" dirty="0"/>
              <a:t> (</a:t>
            </a:r>
            <a:r>
              <a:rPr lang="en-US" sz="2400" i="1" dirty="0"/>
              <a:t>debug)</a:t>
            </a:r>
            <a:r>
              <a:rPr lang="en-US" sz="2400" dirty="0"/>
              <a:t> program.</a:t>
            </a:r>
          </a:p>
        </p:txBody>
      </p:sp>
    </p:spTree>
    <p:extLst>
      <p:ext uri="{BB962C8B-B14F-4D97-AF65-F5344CB8AC3E}">
        <p14:creationId xmlns:p14="http://schemas.microsoft.com/office/powerpoint/2010/main" val="10935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A2E78843-1EA2-4E21-9632-2E0F9A9C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93524"/>
            <a:ext cx="5904656" cy="4070952"/>
          </a:xfrm>
        </p:spPr>
      </p:pic>
    </p:spTree>
    <p:extLst>
      <p:ext uri="{BB962C8B-B14F-4D97-AF65-F5344CB8AC3E}">
        <p14:creationId xmlns:p14="http://schemas.microsoft.com/office/powerpoint/2010/main" val="164786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800" b="1" dirty="0" err="1"/>
              <a:t>Prosedur</a:t>
            </a:r>
            <a:r>
              <a:rPr lang="en-US" sz="2800" dirty="0"/>
              <a:t> (</a:t>
            </a:r>
            <a:r>
              <a:rPr lang="en-US" sz="2800" b="1" i="1" dirty="0"/>
              <a:t>subroutine</a:t>
            </a:r>
            <a:r>
              <a:rPr lang="en-US" sz="2800" dirty="0"/>
              <a:t>)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modul</a:t>
            </a:r>
            <a:r>
              <a:rPr lang="en-US" sz="2800" dirty="0"/>
              <a:t> program yang </a:t>
            </a:r>
            <a:r>
              <a:rPr lang="en-US" sz="2800" dirty="0" err="1"/>
              <a:t>mengerjakan</a:t>
            </a:r>
            <a:r>
              <a:rPr lang="en-US" sz="2800" dirty="0"/>
              <a:t> </a:t>
            </a:r>
            <a:r>
              <a:rPr lang="en-US" sz="2800" dirty="0" err="1"/>
              <a:t>tugas</a:t>
            </a:r>
            <a:r>
              <a:rPr lang="en-US" sz="2800" dirty="0"/>
              <a:t>/</a:t>
            </a:r>
            <a:r>
              <a:rPr lang="en-US" sz="2800" dirty="0" err="1"/>
              <a:t>aktifitas</a:t>
            </a:r>
            <a:r>
              <a:rPr lang="en-US" sz="2800" dirty="0"/>
              <a:t> yang </a:t>
            </a:r>
            <a:r>
              <a:rPr lang="en-US" sz="2800" dirty="0" err="1"/>
              <a:t>spesifik</a:t>
            </a:r>
            <a:r>
              <a:rPr lang="en-US" sz="2800" dirty="0"/>
              <a:t> dan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efek</a:t>
            </a:r>
            <a:r>
              <a:rPr lang="en-US" sz="2800" dirty="0"/>
              <a:t> </a:t>
            </a:r>
            <a:r>
              <a:rPr lang="en-US" sz="2800" dirty="0" err="1"/>
              <a:t>netto</a:t>
            </a:r>
            <a:r>
              <a:rPr lang="en-US" sz="2800" dirty="0"/>
              <a:t>.</a:t>
            </a:r>
            <a:endParaRPr lang="en-US" sz="2800" b="1" dirty="0"/>
          </a:p>
          <a:p>
            <a:pPr algn="just" eaLnBrk="1" hangingPunct="1">
              <a:lnSpc>
                <a:spcPct val="80000"/>
              </a:lnSpc>
            </a:pPr>
            <a:r>
              <a:rPr lang="en-US" sz="2800" b="1" dirty="0" err="1"/>
              <a:t>Efek</a:t>
            </a:r>
            <a:r>
              <a:rPr lang="en-US" sz="2800" dirty="0"/>
              <a:t> </a:t>
            </a:r>
            <a:r>
              <a:rPr lang="en-US" sz="2800" b="1" dirty="0" err="1"/>
              <a:t>netto</a:t>
            </a:r>
            <a:r>
              <a:rPr lang="en-US" sz="2800" dirty="0"/>
              <a:t>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membandingkan</a:t>
            </a:r>
            <a:r>
              <a:rPr lang="en-US" sz="2800" dirty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 (</a:t>
            </a:r>
            <a:r>
              <a:rPr lang="en-US" sz="2800" dirty="0" err="1"/>
              <a:t>sebelum</a:t>
            </a:r>
            <a:r>
              <a:rPr lang="en-US" sz="2800" dirty="0"/>
              <a:t>) dan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akhir</a:t>
            </a:r>
            <a:r>
              <a:rPr lang="en-US" sz="2800" dirty="0"/>
              <a:t> (</a:t>
            </a:r>
            <a:r>
              <a:rPr lang="en-US" sz="2800" dirty="0" err="1"/>
              <a:t>sesudah</a:t>
            </a:r>
            <a:r>
              <a:rPr lang="en-US" sz="2800" dirty="0"/>
              <a:t>) </a:t>
            </a:r>
            <a:r>
              <a:rPr lang="en-US" sz="2800" dirty="0" err="1"/>
              <a:t>pelaksanaan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rgbClr val="3333FF"/>
                </a:solidFill>
              </a:rPr>
              <a:t>Pada </a:t>
            </a:r>
            <a:r>
              <a:rPr lang="en-US" sz="2800" dirty="0" err="1">
                <a:solidFill>
                  <a:srgbClr val="3333FF"/>
                </a:solidFill>
              </a:rPr>
              <a:t>setiap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prosedur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harus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didefinisikan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keadaan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awal</a:t>
            </a:r>
            <a:r>
              <a:rPr lang="en-US" sz="2800" dirty="0">
                <a:solidFill>
                  <a:srgbClr val="3333FF"/>
                </a:solidFill>
              </a:rPr>
              <a:t> (</a:t>
            </a:r>
            <a:r>
              <a:rPr lang="en-US" sz="2800" dirty="0" err="1">
                <a:solidFill>
                  <a:srgbClr val="3333FF"/>
                </a:solidFill>
              </a:rPr>
              <a:t>K.Awal</a:t>
            </a:r>
            <a:r>
              <a:rPr lang="en-US" sz="2800" dirty="0">
                <a:solidFill>
                  <a:srgbClr val="3333FF"/>
                </a:solidFill>
              </a:rPr>
              <a:t>) dan </a:t>
            </a:r>
            <a:r>
              <a:rPr lang="en-US" sz="2800" dirty="0" err="1">
                <a:solidFill>
                  <a:srgbClr val="3333FF"/>
                </a:solidFill>
              </a:rPr>
              <a:t>keadaan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dirty="0" err="1">
                <a:solidFill>
                  <a:srgbClr val="3333FF"/>
                </a:solidFill>
              </a:rPr>
              <a:t>akhir</a:t>
            </a:r>
            <a:r>
              <a:rPr lang="en-US" sz="2800" dirty="0">
                <a:solidFill>
                  <a:srgbClr val="3333FF"/>
                </a:solidFill>
              </a:rPr>
              <a:t> (</a:t>
            </a:r>
            <a:r>
              <a:rPr lang="en-US" sz="2800" dirty="0" err="1">
                <a:solidFill>
                  <a:srgbClr val="3333FF"/>
                </a:solidFill>
              </a:rPr>
              <a:t>K.Akhir</a:t>
            </a:r>
            <a:r>
              <a:rPr lang="en-US" sz="2800" dirty="0">
                <a:solidFill>
                  <a:srgbClr val="3333FF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697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Prosedur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fi-FI" sz="2800" dirty="0"/>
              <a:t>Pada dasarnya </a:t>
            </a:r>
            <a:r>
              <a:rPr lang="fi-FI" sz="2800" i="1" dirty="0"/>
              <a:t>prosedur membutuhkan input dan output</a:t>
            </a:r>
            <a:r>
              <a:rPr lang="fi-FI" sz="2800" dirty="0"/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fi-FI" sz="2800" dirty="0"/>
              <a:t>Input yang standar berasal dari piranti input standar (</a:t>
            </a:r>
            <a:r>
              <a:rPr lang="fi-FI" sz="2800" i="1" dirty="0"/>
              <a:t>standard input device</a:t>
            </a:r>
            <a:r>
              <a:rPr lang="fi-FI" sz="2800" dirty="0"/>
              <a:t>), yaitu </a:t>
            </a:r>
            <a:r>
              <a:rPr lang="fi-FI" sz="2800" b="1" dirty="0"/>
              <a:t>keyboard</a:t>
            </a:r>
            <a:r>
              <a:rPr lang="fi-FI" sz="2800" dirty="0"/>
              <a:t>. </a:t>
            </a:r>
            <a:endParaRPr lang="id-ID" sz="2800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dirty="0"/>
              <a:t>Output yang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berasal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piranti</a:t>
            </a:r>
            <a:r>
              <a:rPr lang="en-US" sz="2800" dirty="0"/>
              <a:t> output </a:t>
            </a:r>
            <a:r>
              <a:rPr lang="en-US" sz="2800" dirty="0" err="1"/>
              <a:t>standar</a:t>
            </a:r>
            <a:r>
              <a:rPr lang="en-US" sz="2800" dirty="0"/>
              <a:t> (</a:t>
            </a:r>
            <a:r>
              <a:rPr lang="en-US" sz="2800" i="1" dirty="0"/>
              <a:t>standard output device</a:t>
            </a:r>
            <a:r>
              <a:rPr lang="en-US" sz="2800" dirty="0"/>
              <a:t>), </a:t>
            </a:r>
            <a:r>
              <a:rPr lang="en-US" sz="2800" dirty="0" err="1"/>
              <a:t>yaitu</a:t>
            </a:r>
            <a:r>
              <a:rPr lang="en-US" sz="2800" dirty="0"/>
              <a:t> </a:t>
            </a:r>
            <a:r>
              <a:rPr lang="en-US" sz="2800" b="1" dirty="0"/>
              <a:t>monitor</a:t>
            </a:r>
            <a:r>
              <a:rPr lang="en-US" sz="2800" dirty="0"/>
              <a:t>. </a:t>
            </a:r>
            <a:endParaRPr lang="id-ID" sz="2800" dirty="0"/>
          </a:p>
          <a:p>
            <a:pPr algn="just" eaLnBrk="1" hangingPunct="1">
              <a:lnSpc>
                <a:spcPct val="90000"/>
              </a:lnSpc>
            </a:pPr>
            <a:r>
              <a:rPr lang="en-US" sz="2800" dirty="0" err="1"/>
              <a:t>Kedua</a:t>
            </a:r>
            <a:r>
              <a:rPr lang="en-US" sz="2800" dirty="0"/>
              <a:t> </a:t>
            </a:r>
            <a:r>
              <a:rPr lang="en-US" sz="2800" dirty="0" err="1"/>
              <a:t>piranti</a:t>
            </a:r>
            <a:r>
              <a:rPr lang="en-US" sz="2800" dirty="0"/>
              <a:t> I/O </a:t>
            </a:r>
            <a:r>
              <a:rPr lang="en-US" sz="2800" dirty="0" err="1"/>
              <a:t>standar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dijembatani</a:t>
            </a:r>
            <a:r>
              <a:rPr lang="en-US" sz="2800" dirty="0"/>
              <a:t> </a:t>
            </a:r>
            <a:r>
              <a:rPr lang="en-US" sz="2800" dirty="0" err="1"/>
              <a:t>penggunaannya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C oleh library </a:t>
            </a:r>
            <a:r>
              <a:rPr lang="en-US" sz="2800" b="1" dirty="0" err="1"/>
              <a:t>stdio.h</a:t>
            </a:r>
            <a:r>
              <a:rPr lang="en-US" sz="2800" dirty="0"/>
              <a:t> (standard I/O), yang </a:t>
            </a:r>
            <a:r>
              <a:rPr lang="en-US" sz="2800" dirty="0" err="1"/>
              <a:t>memperkenalkan</a:t>
            </a:r>
            <a:r>
              <a:rPr lang="en-US" sz="2800" dirty="0"/>
              <a:t> </a:t>
            </a:r>
            <a:r>
              <a:rPr lang="en-US" sz="2800" b="1" dirty="0" err="1"/>
              <a:t>printf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keperluan</a:t>
            </a:r>
            <a:r>
              <a:rPr lang="en-US" sz="2800" dirty="0"/>
              <a:t> output dan </a:t>
            </a:r>
            <a:r>
              <a:rPr lang="en-US" sz="2800" b="1" dirty="0" err="1"/>
              <a:t>scanf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keperluan</a:t>
            </a:r>
            <a:r>
              <a:rPr lang="en-US" sz="2800" dirty="0"/>
              <a:t> input.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305659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23896"/>
          </a:xfrm>
        </p:spPr>
        <p:txBody>
          <a:bodyPr/>
          <a:lstStyle/>
          <a:p>
            <a:pPr eaLnBrk="1" hangingPunct="1"/>
            <a:r>
              <a:rPr lang="sv-SE" sz="2800" dirty="0"/>
              <a:t>Berdasarkan darimana datangnya input dan output, prosedur dikategorikan ke dalam 4 macam:</a:t>
            </a:r>
          </a:p>
          <a:p>
            <a:pPr eaLnBrk="1" hangingPunct="1"/>
            <a:endParaRPr lang="sv-SE" dirty="0"/>
          </a:p>
          <a:p>
            <a:pPr eaLnBrk="1" hangingPunct="1"/>
            <a:endParaRPr lang="sv-SE" sz="2800" dirty="0"/>
          </a:p>
          <a:p>
            <a:pPr eaLnBrk="1" hangingPunct="1"/>
            <a:endParaRPr lang="sv-SE" dirty="0"/>
          </a:p>
          <a:p>
            <a:pPr eaLnBrk="1" hangingPunct="1"/>
            <a:endParaRPr lang="sv-SE" sz="2800" dirty="0"/>
          </a:p>
          <a:p>
            <a:pPr eaLnBrk="1" hangingPunct="1"/>
            <a:endParaRPr lang="sv-SE" sz="2800" dirty="0"/>
          </a:p>
          <a:p>
            <a:r>
              <a:rPr lang="sv-SE" dirty="0"/>
              <a:t>Hanya ada satu jenis prosedur yang direkomendasikan, yaitu prosedur yang menghasilkan efek netto (nett effect procedure)</a:t>
            </a:r>
            <a:endParaRPr lang="id-ID" dirty="0"/>
          </a:p>
          <a:p>
            <a:pPr eaLnBrk="1" hangingPunct="1"/>
            <a:endParaRPr lang="id-ID" sz="2800" dirty="0"/>
          </a:p>
        </p:txBody>
      </p:sp>
      <p:graphicFrame>
        <p:nvGraphicFramePr>
          <p:cNvPr id="4" name="Group 105">
            <a:extLst>
              <a:ext uri="{FF2B5EF4-FFF2-40B4-BE49-F238E27FC236}">
                <a16:creationId xmlns:a16="http://schemas.microsoft.com/office/drawing/2014/main" id="{B97E5EF9-A06B-49F4-8798-B7B29F686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05437"/>
              </p:ext>
            </p:extLst>
          </p:nvPr>
        </p:nvGraphicFramePr>
        <p:xfrm>
          <a:off x="3072779" y="2100646"/>
          <a:ext cx="6046441" cy="2656708"/>
        </p:xfrm>
        <a:graphic>
          <a:graphicData uri="http://schemas.openxmlformats.org/drawingml/2006/table">
            <a:tbl>
              <a:tblPr/>
              <a:tblGrid>
                <a:gridCol w="202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81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  <a:endParaRPr kumimoji="0" lang="en-US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prosedur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Std dev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Std dev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Naïve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kumimoji="0" lang="en-US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Std dev</a:t>
                      </a:r>
                      <a:endParaRPr kumimoji="0" lang="en-US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Semi Naïve</a:t>
                      </a:r>
                      <a:endParaRPr kumimoji="0" lang="en-US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Std dev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Semi Naïve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Nett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Effect</a:t>
                      </a:r>
                      <a:endParaRPr kumimoji="0" lang="en-US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890" marR="948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60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F840A5EA-FD7F-4576-B45B-355DA9CF1C6B}"/>
              </a:ext>
            </a:extLst>
          </p:cNvPr>
          <p:cNvGrpSpPr>
            <a:grpSpLocks/>
          </p:cNvGrpSpPr>
          <p:nvPr/>
        </p:nvGrpSpPr>
        <p:grpSpPr bwMode="auto">
          <a:xfrm>
            <a:off x="1919287" y="1489075"/>
            <a:ext cx="8353425" cy="4681538"/>
            <a:chOff x="1854" y="1956"/>
            <a:chExt cx="7380" cy="2946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B73F0416-E0DF-44FD-86F8-BEDA5FB04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4" y="1956"/>
              <a:ext cx="2520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id-ID" altLang="zh-CN" sz="1600">
                  <a:ea typeface="SimSun" panose="02010600030101010101" pitchFamily="2" charset="-122"/>
                </a:rPr>
                <a:t>PROSEDUR</a:t>
              </a:r>
            </a:p>
            <a:p>
              <a:pPr eaLnBrk="1" hangingPunct="1"/>
              <a:endParaRPr lang="id-ID" altLang="zh-CN" sz="1600" b="0">
                <a:ea typeface="SimSun" panose="02010600030101010101" pitchFamily="2" charset="-122"/>
              </a:endParaRPr>
            </a:p>
            <a:p>
              <a:pPr eaLnBrk="1" hangingPunct="1"/>
              <a:r>
                <a:rPr lang="id-ID" altLang="zh-CN" sz="1600">
                  <a:ea typeface="SimSun" panose="02010600030101010101" pitchFamily="2" charset="-122"/>
                </a:rPr>
                <a:t>(di dalamnya mengandung proses-proses, yang pihak luar tidak tahu)</a:t>
              </a:r>
              <a:endParaRPr lang="id-ID" sz="36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07E297AB-BB46-485C-A655-60762025E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4" y="2298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632634CD-90BA-4F6B-A971-22A0EB076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" y="2316"/>
              <a:ext cx="19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sv-SE" altLang="zh-CN" sz="1600">
                  <a:ea typeface="SimSun" panose="02010600030101010101" pitchFamily="2" charset="-122"/>
                </a:rPr>
                <a:t>parameter output yang belum jelas/sudah jelas yang hendak diubah</a:t>
              </a:r>
              <a:endParaRPr lang="id-ID" sz="360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FB7675C2-5891-42ED-84AB-1871A4EA2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4" y="3390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C07F0460-9449-4ED7-B761-63E7C4B5E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4" y="3390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6B894FC8-75BD-46EC-A2FC-8D3BD8F5B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34" y="3390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4317E6E-F986-4FA3-9CE2-7FEB906A4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" y="4362"/>
              <a:ext cx="30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id-ID" altLang="zh-CN" sz="1600">
                  <a:ea typeface="SimSun" panose="02010600030101010101" pitchFamily="2" charset="-122"/>
                </a:rPr>
                <a:t>parameter input yg jelas isinya</a:t>
              </a:r>
              <a:endParaRPr lang="id-ID" sz="3600"/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09812A0F-313A-45B1-A847-2BE1EC14F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4" y="2316"/>
              <a:ext cx="21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sv-SE" altLang="zh-CN" sz="1600">
                  <a:ea typeface="SimSun" panose="02010600030101010101" pitchFamily="2" charset="-122"/>
                </a:rPr>
                <a:t>parameter output yang sudah berubah dan jelas</a:t>
              </a:r>
              <a:endParaRPr lang="id-ID" sz="3600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6E206F3-8357-4DC4-8AA0-EE726500C2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4" y="2298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0216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7E0E-2607-0321-9327-A7AD4B01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C441-20B6-8FDF-95C6-87A7CB34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Mendeklarasikan Prosedur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3B5DE-EBD2-4A88-003C-0831113B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19" y="2957918"/>
            <a:ext cx="9613961" cy="10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5C05-BC6A-1A2B-0C4C-A09D5B88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Mendefinisikan Prosedur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67657-2BB9-8C46-CB87-9A3FA1804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10" y="2822982"/>
            <a:ext cx="8465979" cy="22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717</TotalTime>
  <Words>672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SimSun</vt:lpstr>
      <vt:lpstr>Arial</vt:lpstr>
      <vt:lpstr>Arial Black</vt:lpstr>
      <vt:lpstr>Calibri</vt:lpstr>
      <vt:lpstr>Calibri Light</vt:lpstr>
      <vt:lpstr>Tahoma</vt:lpstr>
      <vt:lpstr>Times New Roman</vt:lpstr>
      <vt:lpstr>Wingdings</vt:lpstr>
      <vt:lpstr>Office Theme</vt:lpstr>
      <vt:lpstr>Dasar Pemrograman (INFT06204)</vt:lpstr>
      <vt:lpstr>Pemrograman Modular</vt:lpstr>
      <vt:lpstr>PowerPoint Presentation</vt:lpstr>
      <vt:lpstr>Definisi Prosedur </vt:lpstr>
      <vt:lpstr>Definisi Prosedur</vt:lpstr>
      <vt:lpstr>PowerPoint Presentation</vt:lpstr>
      <vt:lpstr>PowerPoint Presentation</vt:lpstr>
      <vt:lpstr>Mendeklarasikan Prosedur</vt:lpstr>
      <vt:lpstr>Mendefinisikan Prosedur</vt:lpstr>
      <vt:lpstr>Struktur Pembuatan Prosedur</vt:lpstr>
      <vt:lpstr>Struktur Pembuatan Prosedur</vt:lpstr>
      <vt:lpstr>Struktur Pembuatan Prosedur</vt:lpstr>
      <vt:lpstr>Pemanggilan Prosedur</vt:lpstr>
      <vt:lpstr>Contoh 1: Prosedur Tanpa Parameter</vt:lpstr>
      <vt:lpstr>Contoh 2: Prosedur dengan Parameter Input</vt:lpstr>
      <vt:lpstr>Nama Lokal dan Nama Global</vt:lpstr>
      <vt:lpstr>Nama Lokal dan Nama Global</vt:lpstr>
      <vt:lpstr>Contoh</vt:lpstr>
      <vt:lpstr>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45</cp:revision>
  <dcterms:created xsi:type="dcterms:W3CDTF">2021-08-27T07:55:01Z</dcterms:created>
  <dcterms:modified xsi:type="dcterms:W3CDTF">2025-05-13T04:42:23Z</dcterms:modified>
</cp:coreProperties>
</file>